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70" r:id="rId13"/>
    <p:sldId id="271" r:id="rId14"/>
    <p:sldId id="272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F4935-10AD-4715-9D6E-B0C0BDA48742}" type="datetimeFigureOut">
              <a:rPr lang="ru-RU"/>
              <a:pPr>
                <a:defRPr/>
              </a:pPr>
              <a:t>21.01.2017</a:t>
            </a:fld>
            <a:endParaRPr lang="ru-RU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028333-F3F3-4B4C-A135-1646A8A3985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68D5E-C55A-4946-9AB5-C88D75D2E1C8}" type="datetimeFigureOut">
              <a:rPr lang="ru-RU"/>
              <a:pPr>
                <a:defRPr/>
              </a:pPr>
              <a:t>21.01.2017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B124C-174D-4731-AEBE-D7BECD2039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6913A-F4EB-4CA4-8886-BDF2F1DA1FFC}" type="datetimeFigureOut">
              <a:rPr lang="ru-RU"/>
              <a:pPr>
                <a:defRPr/>
              </a:pPr>
              <a:t>21.01.2017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60A31D-30EC-447B-B592-9C47EF6209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5DEC3-6391-4555-92A4-4D8F67771EA4}" type="datetimeFigureOut">
              <a:rPr lang="ru-RU"/>
              <a:pPr>
                <a:defRPr/>
              </a:pPr>
              <a:t>21.01.2017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4BDB6-55AC-433C-A9E9-DC310EA8A0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8D80D1-9A73-4651-B85C-AA94B38B8FD4}" type="datetimeFigureOut">
              <a:rPr lang="ru-RU"/>
              <a:pPr>
                <a:defRPr/>
              </a:pPr>
              <a:t>21.01.2017</a:t>
            </a:fld>
            <a:endParaRPr lang="ru-RU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A4C0A-128F-4BC3-BD48-2D8B5659C1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67718-6A60-4C2C-AAD0-04F71661B0C2}" type="datetimeFigureOut">
              <a:rPr lang="ru-RU"/>
              <a:pPr>
                <a:defRPr/>
              </a:pPr>
              <a:t>21.01.2017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93F13-D452-4764-A060-CBC2C6991E4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1CA2A-931A-478F-93DC-1EE5C6890190}" type="datetimeFigureOut">
              <a:rPr lang="ru-RU"/>
              <a:pPr>
                <a:defRPr/>
              </a:pPr>
              <a:t>21.01.2017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996A7-8136-4BEF-B5D3-E96A23A6946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7B004-CAB4-448E-8E90-C9DF12F87C42}" type="datetimeFigureOut">
              <a:rPr lang="ru-RU"/>
              <a:pPr>
                <a:defRPr/>
              </a:pPr>
              <a:t>21.01.2017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ED0B2C-1FDD-45AB-A66A-78836C946CF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FC154-BF2E-4251-8E7D-9B20DA6607C9}" type="datetimeFigureOut">
              <a:rPr lang="ru-RU"/>
              <a:pPr>
                <a:defRPr/>
              </a:pPr>
              <a:t>21.01.2017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E7EE8-8BB2-4A7D-8293-8EF7C0E7736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98B478-9B3D-4228-A0A3-D25E29296A0E}" type="datetimeFigureOut">
              <a:rPr lang="ru-RU"/>
              <a:pPr>
                <a:defRPr/>
              </a:pPr>
              <a:t>21.01.2017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0BF5C-D4CD-4C38-865F-9C1DA2FF9E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5802E-2623-45BB-AAC6-2357D73B8592}" type="datetimeFigureOut">
              <a:rPr lang="ru-RU"/>
              <a:pPr>
                <a:defRPr/>
              </a:pPr>
              <a:t>21.01.2017</a:t>
            </a:fld>
            <a:endParaRPr lang="ru-RU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F7B2B-DA8F-4830-96AF-134CF2EDD6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6D854A2-D03A-485E-B80F-424652F0ADC2}" type="datetimeFigureOut">
              <a:rPr lang="ru-RU"/>
              <a:pPr>
                <a:defRPr/>
              </a:pPr>
              <a:t>21.01.2017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79B7442-D8A8-4442-A30F-7079DD6F2C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7" r:id="rId3"/>
    <p:sldLayoutId id="2147483694" r:id="rId4"/>
    <p:sldLayoutId id="2147483693" r:id="rId5"/>
    <p:sldLayoutId id="2147483692" r:id="rId6"/>
    <p:sldLayoutId id="2147483691" r:id="rId7"/>
    <p:sldLayoutId id="2147483690" r:id="rId8"/>
    <p:sldLayoutId id="2147483698" r:id="rId9"/>
    <p:sldLayoutId id="2147483689" r:id="rId10"/>
    <p:sldLayoutId id="2147483688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400"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80705" y="2596139"/>
            <a:ext cx="758258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Геологический памятник природы –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писаница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Арби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932040" y="3716371"/>
            <a:ext cx="3744416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Кузьменко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Екатерина Кирилловна,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МОБУ Лицей, 8 «А» класс,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83329"/>
                </a:solidFill>
                <a:effectLst/>
                <a:latin typeface="Arial" pitchFamily="34" charset="0"/>
                <a:cs typeface="Times New Roman" pitchFamily="18" charset="0"/>
              </a:rPr>
              <a:t>             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283329"/>
                </a:solidFill>
                <a:effectLst/>
                <a:latin typeface="Times New Roman" pitchFamily="18" charset="0"/>
                <a:cs typeface="Times New Roman" pitchFamily="18" charset="0"/>
              </a:rPr>
              <a:t>katrin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83329"/>
                </a:solidFill>
                <a:effectLst/>
                <a:latin typeface="Times New Roman" pitchFamily="18" charset="0"/>
                <a:cs typeface="Times New Roman" pitchFamily="18" charset="0"/>
              </a:rPr>
              <a:t>1.2010@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283329"/>
                </a:solidFill>
                <a:effectLst/>
                <a:latin typeface="Times New Roman" pitchFamily="18" charset="0"/>
                <a:cs typeface="Times New Roman" pitchFamily="18" charset="0"/>
              </a:rPr>
              <a:t>mail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283329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  <a:r>
              <a:rPr kumimoji="0" lang="en-US" b="0" i="0" u="none" strike="noStrike" cap="none" normalizeH="0" baseline="0" dirty="0" err="1" smtClean="0">
                <a:ln>
                  <a:noFill/>
                </a:ln>
                <a:solidFill>
                  <a:srgbClr val="283329"/>
                </a:solidFill>
                <a:effectLst/>
                <a:latin typeface="Times New Roman" pitchFamily="18" charset="0"/>
                <a:cs typeface="Times New Roman" pitchFamily="18" charset="0"/>
              </a:rPr>
              <a:t>ru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Руководитель: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Зубарева Наталья Валерьевна,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учитель географии МОБУ Лицей,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natali-zubareva@mail.ru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64703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Амурская область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Отдел образования Администрации 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Зейского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района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общеобразовательное бюджетное учреждение Лицей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712968" cy="7386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                                   </a:t>
            </a:r>
            <a:r>
              <a:rPr lang="ru-RU" sz="2400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+mn-lt"/>
              </a:rPr>
              <a:t>Тип: Живописные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1071320"/>
            <a:ext cx="8928992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Живописные памятники </a:t>
            </a:r>
            <a:r>
              <a:rPr lang="ru-RU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– геологические образования, имеющие особую геологическую и культурно-эстетическую ценность, это, как правило, экзотические скалы и утесы, с которыми связаны легенды, наскальные рисунки.</a:t>
            </a:r>
          </a:p>
        </p:txBody>
      </p:sp>
      <p:pic>
        <p:nvPicPr>
          <p:cNvPr id="21507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2025650"/>
            <a:ext cx="3568700" cy="412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7158" y="6215082"/>
            <a:ext cx="3710786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+mn-lt"/>
              </a:rPr>
              <a:t>Михайловские столбы</a:t>
            </a:r>
          </a:p>
        </p:txBody>
      </p:sp>
      <p:pic>
        <p:nvPicPr>
          <p:cNvPr id="21509" name="Рисунок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6100" y="2025650"/>
            <a:ext cx="4144963" cy="415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804248" y="6286520"/>
            <a:ext cx="288032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+mn-lt"/>
              </a:rPr>
              <a:t>Писаницы Арби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3284538"/>
            <a:ext cx="312102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825" y="3141663"/>
            <a:ext cx="3348038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6"/>
          <p:cNvSpPr txBox="1">
            <a:spLocks noChangeArrowheads="1"/>
          </p:cNvSpPr>
          <p:nvPr/>
        </p:nvSpPr>
        <p:spPr bwMode="auto">
          <a:xfrm>
            <a:off x="250825" y="260350"/>
            <a:ext cx="864235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/>
              <a:t>Писаницы Приамурья</a:t>
            </a:r>
            <a:r>
              <a:rPr lang="ru-RU" b="1"/>
              <a:t>.</a:t>
            </a:r>
            <a:endParaRPr lang="ru-RU"/>
          </a:p>
          <a:p>
            <a:r>
              <a:rPr lang="ru-RU">
                <a:latin typeface="Arial Black" pitchFamily="34" charset="0"/>
              </a:rPr>
              <a:t>Писаницы  или наскальные изображения</a:t>
            </a:r>
            <a:r>
              <a:rPr lang="ru-RU" b="1">
                <a:latin typeface="Arial Black" pitchFamily="34" charset="0"/>
              </a:rPr>
              <a:t> </a:t>
            </a:r>
            <a:r>
              <a:rPr lang="ru-RU">
                <a:latin typeface="Arial Black" pitchFamily="34" charset="0"/>
              </a:rPr>
              <a:t>– это древние (от палеолита до средневековья) изображения на стенах пещер, на скалах и камнях, выполненные краской, резьбой, рельефом (Бохусленские наскальные изображения) и пр. </a:t>
            </a:r>
          </a:p>
          <a:p>
            <a:r>
              <a:rPr lang="ru-RU">
                <a:latin typeface="Arial Black" pitchFamily="34" charset="0"/>
              </a:rPr>
              <a:t>Впервые известия о писаницах Приамурья были получены в середине Х1Х века от одного из первых исследователей Амура Р.К. Маака. В 1859 г. им были зафиксированы наскальные рисунки на правом берегу р.Уссури у с.Шереметьевского. Он подробно описал местонахождение памятника и часть</a:t>
            </a:r>
            <a:r>
              <a:rPr lang="ru-RU"/>
              <a:t> </a:t>
            </a:r>
            <a:r>
              <a:rPr lang="ru-RU">
                <a:latin typeface="Arial Black" pitchFamily="34" charset="0"/>
              </a:rPr>
              <a:t>его рисунков.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286" y="269201"/>
            <a:ext cx="8928992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err="1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+mn-lt"/>
              </a:rPr>
              <a:t>Арби</a:t>
            </a:r>
            <a:r>
              <a:rPr lang="ru-RU" b="1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+mn-lt"/>
              </a:rPr>
              <a:t> - </a:t>
            </a:r>
            <a:r>
              <a:rPr lang="ru-RU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наскальные </a:t>
            </a:r>
            <a:r>
              <a:rPr lang="ru-RU" dirty="0" err="1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писаницы</a:t>
            </a:r>
            <a:r>
              <a:rPr lang="ru-RU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 раннего 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железного века . Памятник расположен в 70 км от г . </a:t>
            </a:r>
            <a:r>
              <a:rPr lang="ru-RU" dirty="0" smtClean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Зеи, </a:t>
            </a: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в долине р. Арби. Комплекс скал, на которые нанесены древние письмена, протянулся в длину почти на 100 м при высоте 20–25 м . Скальная стенка гранитов нависла над рекой, на ее вершине есть изюбриный отстой. </a:t>
            </a:r>
          </a:p>
        </p:txBody>
      </p:sp>
      <p:pic>
        <p:nvPicPr>
          <p:cNvPr id="23554" name="Рисунок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" y="2036763"/>
            <a:ext cx="30797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Рисунок 5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575" y="2012950"/>
            <a:ext cx="2881313" cy="468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Рисунок 6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9975" y="1998663"/>
            <a:ext cx="29527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5541" y="156796"/>
            <a:ext cx="8856984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bg2">
                      <a:lumMod val="25000"/>
                    </a:schemeClr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Письмена датируются I тысячелетием до н.э. </a:t>
            </a:r>
          </a:p>
        </p:txBody>
      </p:sp>
      <p:pic>
        <p:nvPicPr>
          <p:cNvPr id="24578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888" y="557213"/>
            <a:ext cx="2951162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Рисунок 6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1025" y="557213"/>
            <a:ext cx="2846388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Рисунок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63" y="557213"/>
            <a:ext cx="3024187" cy="474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/>
          </p:nvPr>
        </p:nvSpPr>
        <p:spPr bwMode="auto">
          <a:xfrm>
            <a:off x="1763713" y="5876925"/>
            <a:ext cx="6511925" cy="720725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z="4200" smtClean="0">
              <a:solidFill>
                <a:schemeClr val="tx1"/>
              </a:solidFill>
              <a:effectLst/>
            </a:endParaRPr>
          </a:p>
        </p:txBody>
      </p:sp>
      <p:sp>
        <p:nvSpPr>
          <p:cNvPr id="25602" name="Rectangle 3"/>
          <p:cNvSpPr>
            <a:spLocks noGrp="1"/>
          </p:cNvSpPr>
          <p:nvPr>
            <p:ph type="body" idx="4294967295"/>
          </p:nvPr>
        </p:nvSpPr>
        <p:spPr>
          <a:xfrm>
            <a:off x="395288" y="333375"/>
            <a:ext cx="8353425" cy="1582738"/>
          </a:xfrm>
        </p:spPr>
        <p:txBody>
          <a:bodyPr/>
          <a:lstStyle/>
          <a:p>
            <a:pPr algn="just">
              <a:buFont typeface="Georgia" pitchFamily="18" charset="0"/>
              <a:buNone/>
            </a:pPr>
            <a:r>
              <a:rPr lang="ru-RU" smtClean="0">
                <a:latin typeface="Arial Black" pitchFamily="34" charset="0"/>
              </a:rPr>
              <a:t>  На писанице Арби представлены сцены, где главными героями являются зооморфные и змееобразные существа, а человек и животные играют второстепенную роль. </a:t>
            </a:r>
          </a:p>
        </p:txBody>
      </p:sp>
      <p:pic>
        <p:nvPicPr>
          <p:cNvPr id="25603" name="Picture 4" descr="DSC077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2060575"/>
            <a:ext cx="3348037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6" descr="DSC0778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2133600"/>
            <a:ext cx="3346450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 bwMode="auto">
          <a:xfrm>
            <a:off x="1793875" y="5516563"/>
            <a:ext cx="6511925" cy="865187"/>
          </a:xfrm>
        </p:spPr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26626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333375"/>
            <a:ext cx="8424862" cy="1150938"/>
          </a:xfrm>
        </p:spPr>
        <p:txBody>
          <a:bodyPr/>
          <a:lstStyle/>
          <a:p>
            <a:pPr algn="just">
              <a:lnSpc>
                <a:spcPct val="80000"/>
              </a:lnSpc>
              <a:buFont typeface="Georgia" pitchFamily="18" charset="0"/>
              <a:buNone/>
            </a:pPr>
            <a:r>
              <a:rPr lang="ru-RU" sz="2000" smtClean="0">
                <a:latin typeface="Arial Black" pitchFamily="34" charset="0"/>
              </a:rPr>
              <a:t>  Композиции, главным образом, включают две-три фигуры и изображают борьбу змееобразных существ между собой или зооморфных существ со змееобразными. </a:t>
            </a:r>
          </a:p>
          <a:p>
            <a:pPr>
              <a:lnSpc>
                <a:spcPct val="80000"/>
              </a:lnSpc>
            </a:pPr>
            <a:endParaRPr lang="ru-RU" sz="2000" smtClean="0"/>
          </a:p>
        </p:txBody>
      </p:sp>
      <p:pic>
        <p:nvPicPr>
          <p:cNvPr id="26627" name="Picture 4" descr="DSC077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7338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5" descr="DSC077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57338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 descr="DSC0778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57338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/>
          </p:nvPr>
        </p:nvSpPr>
        <p:spPr bwMode="auto"/>
        <p:txBody>
          <a:bodyPr wrap="square" numCol="1" compatLnSpc="1">
            <a:prstTxWarp prst="textNoShape">
              <a:avLst/>
            </a:prstTxWarp>
          </a:bodyPr>
          <a:lstStyle/>
          <a:p>
            <a:endParaRPr lang="ru-RU" smtClean="0">
              <a:solidFill>
                <a:schemeClr val="tx1"/>
              </a:solidFill>
              <a:effectLst/>
            </a:endParaRPr>
          </a:p>
        </p:txBody>
      </p:sp>
      <p:sp>
        <p:nvSpPr>
          <p:cNvPr id="27650" name="Rectangle 3"/>
          <p:cNvSpPr>
            <a:spLocks noGrp="1"/>
          </p:cNvSpPr>
          <p:nvPr>
            <p:ph type="body" idx="4294967295"/>
          </p:nvPr>
        </p:nvSpPr>
        <p:spPr>
          <a:xfrm>
            <a:off x="323850" y="260350"/>
            <a:ext cx="8351838" cy="865188"/>
          </a:xfrm>
        </p:spPr>
        <p:txBody>
          <a:bodyPr/>
          <a:lstStyle/>
          <a:p>
            <a:pPr algn="just">
              <a:lnSpc>
                <a:spcPct val="90000"/>
              </a:lnSpc>
              <a:buFont typeface="Georgia" pitchFamily="18" charset="0"/>
              <a:buNone/>
            </a:pPr>
            <a:r>
              <a:rPr lang="ru-RU" sz="1800" smtClean="0"/>
              <a:t>   </a:t>
            </a:r>
            <a:r>
              <a:rPr lang="ru-RU" sz="1800" b="1" smtClean="0">
                <a:latin typeface="Gill Sans Ultra Bold" pitchFamily="34" charset="0"/>
              </a:rPr>
              <a:t>У плоскостей с наскальными рисунками Арбинской писаницы обнаружен жертвенник, материалы которого расположены поверх обвалившихся со скалы двух плит с рисунками</a:t>
            </a:r>
            <a:r>
              <a:rPr lang="ru-RU" sz="1800" smtClean="0"/>
              <a:t>. </a:t>
            </a:r>
          </a:p>
        </p:txBody>
      </p:sp>
      <p:pic>
        <p:nvPicPr>
          <p:cNvPr id="27651" name="Picture 4" descr="DSC0779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1268413"/>
            <a:ext cx="7127875" cy="534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/>
          </p:cNvSpPr>
          <p:nvPr>
            <p:ph type="body" idx="4294967295"/>
          </p:nvPr>
        </p:nvSpPr>
        <p:spPr>
          <a:xfrm>
            <a:off x="539750" y="731838"/>
            <a:ext cx="8064500" cy="4568825"/>
          </a:xfrm>
        </p:spPr>
        <p:txBody>
          <a:bodyPr/>
          <a:lstStyle/>
          <a:p>
            <a:pPr>
              <a:buFont typeface="Georgia" pitchFamily="18" charset="0"/>
              <a:buNone/>
            </a:pPr>
            <a:r>
              <a:rPr lang="ru-RU" sz="2800" dirty="0" smtClean="0">
                <a:latin typeface="Arial" charset="0"/>
              </a:rPr>
              <a:t>Выражаем благодарность</a:t>
            </a:r>
          </a:p>
          <a:p>
            <a:pPr>
              <a:buFont typeface="Georgia" pitchFamily="18" charset="0"/>
              <a:buNone/>
            </a:pPr>
            <a:endParaRPr lang="ru-RU" sz="2800" u="sng" dirty="0" smtClean="0">
              <a:latin typeface="Arial" charset="0"/>
            </a:endParaRPr>
          </a:p>
          <a:p>
            <a:pPr>
              <a:buFont typeface="Georgia" pitchFamily="18" charset="0"/>
              <a:buNone/>
            </a:pPr>
            <a:r>
              <a:rPr lang="ru-RU" sz="2800" dirty="0" smtClean="0">
                <a:latin typeface="Arial" charset="0"/>
              </a:rPr>
              <a:t>В. Литвиненко – за предоставленные фотографии;</a:t>
            </a:r>
          </a:p>
          <a:p>
            <a:pPr>
              <a:buFont typeface="Georgia" pitchFamily="18" charset="0"/>
              <a:buNone/>
            </a:pPr>
            <a:endParaRPr lang="ru-RU" sz="2800" dirty="0" smtClean="0">
              <a:latin typeface="Arial" charset="0"/>
            </a:endParaRPr>
          </a:p>
          <a:p>
            <a:pPr>
              <a:buFont typeface="Georgia" pitchFamily="18" charset="0"/>
              <a:buNone/>
            </a:pPr>
            <a:r>
              <a:rPr lang="ru-RU" sz="2800" dirty="0" smtClean="0">
                <a:latin typeface="Arial" charset="0"/>
              </a:rPr>
              <a:t>С.Д. </a:t>
            </a:r>
            <a:r>
              <a:rPr lang="ru-RU" sz="2800" dirty="0" err="1" smtClean="0">
                <a:latin typeface="Arial" charset="0"/>
              </a:rPr>
              <a:t>Казачининой</a:t>
            </a:r>
            <a:r>
              <a:rPr lang="ru-RU" sz="2800" dirty="0" smtClean="0">
                <a:latin typeface="Arial" charset="0"/>
              </a:rPr>
              <a:t> – за предоставленную информацию.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1520" y="592240"/>
            <a:ext cx="8712968" cy="560989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Амурская область богата памятниками природы. Особое место занимают геологические памятники - свидетели далеких геологических событий, происшедших много миллионов и даже миллиардов лет назад. Эти памятники природы при разрушении не могут быть восстановлены и поэтому требуют самого внимательного и бережного отношения. </a:t>
            </a:r>
            <a:r>
              <a:rPr lang="ru-RU" u="sng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Геологические памятники </a:t>
            </a:r>
            <a:r>
              <a:rPr lang="ru-RU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– это обнажения горных пород и формы земной поверхности, наиболее выразительно иллюстрирующие геологическое строение земной коры и природные процессы, протекающие в ней на протяжении всей истории ее развития. Они имеют особую научную, нередко культурно-эстетическую ценность, принимаются под охрану государством с целью сохранения их для будущих поколений.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В большинстве своем памятники природы имеют комплекс особенностей и отнесены к тому или иному типу по главному признаку. На отнесение памятника к определенному типу влияет также  геологическая и морфологическая обстановка, в пределах которой он размещается.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Сложность геологического строения территории Амурской области определяет многообразие и уникальность тех геологических объектов, которые можно отнести к разряду памятников природы.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332656"/>
            <a:ext cx="8496944" cy="424731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Геологические памятники природы делятся на семь основных типов: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tx2"/>
                </a:solidFill>
              </a:ln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1. Стратиграфо-геохронологические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tx2"/>
                </a:solidFill>
              </a:ln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2. Минералого-петрографические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tx2"/>
                </a:solidFill>
              </a:ln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3.Палеонтологические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tx2"/>
                </a:solidFill>
              </a:ln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4.Тектонические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tx2"/>
                </a:solidFill>
              </a:ln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5.Геоморфологические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tx2"/>
                </a:solidFill>
              </a:ln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6.Гидрологические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n>
                <a:solidFill>
                  <a:schemeClr val="tx2"/>
                </a:solidFill>
              </a:ln>
              <a:solidFill>
                <a:schemeClr val="bg2">
                  <a:lumMod val="25000"/>
                </a:schemeClr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7.Живописные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8568952" cy="7386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                 </a:t>
            </a:r>
            <a:r>
              <a:rPr lang="ru-RU" sz="2400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+mn-lt"/>
              </a:rPr>
              <a:t>Тип: стратиграфо-геохронологические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223" y="976864"/>
            <a:ext cx="8928992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Стратиграфо-геохронологические памятники </a:t>
            </a:r>
            <a:r>
              <a:rPr lang="ru-RU" dirty="0">
                <a:latin typeface="+mn-lt"/>
              </a:rPr>
              <a:t>– </a:t>
            </a:r>
            <a:r>
              <a:rPr lang="ru-RU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выходы на земную поверхность горных пород определенного геологического возраста, сюда же отнесены следы древних разработок полезных ископаемых.</a:t>
            </a:r>
          </a:p>
        </p:txBody>
      </p:sp>
      <p:pic>
        <p:nvPicPr>
          <p:cNvPr id="15363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133600"/>
            <a:ext cx="8135938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553719" y="6275350"/>
            <a:ext cx="4320480" cy="57510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+mn-lt"/>
              </a:rPr>
              <a:t>Обнажение неогеновых отложений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8640960" cy="7386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                      </a:t>
            </a:r>
            <a:r>
              <a:rPr lang="ru-RU" sz="2400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+mn-lt"/>
              </a:rPr>
              <a:t>Тип: Минералого-петрографические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7504" y="999312"/>
            <a:ext cx="8928992" cy="67710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Минералого-петрографические памятники </a:t>
            </a:r>
            <a:r>
              <a:rPr lang="ru-RU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– обнажения особо интересных или типичных горных пород с редкими минералами, метеориты.</a:t>
            </a:r>
          </a:p>
        </p:txBody>
      </p:sp>
      <p:pic>
        <p:nvPicPr>
          <p:cNvPr id="16387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1916113"/>
            <a:ext cx="2847975" cy="442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8" y="2000250"/>
            <a:ext cx="4994275" cy="430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444208" y="6357958"/>
            <a:ext cx="2459395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+mn-lt"/>
              </a:rPr>
              <a:t>Горный хрусталь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23728" y="6357958"/>
            <a:ext cx="1872208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+mn-lt"/>
              </a:rPr>
              <a:t>БЕРИЛЛ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8784976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                                 </a:t>
            </a:r>
            <a:r>
              <a:rPr lang="ru-RU" sz="2400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+mn-lt"/>
              </a:rPr>
              <a:t>Тип: Палеонтологические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+mn-lt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980728"/>
            <a:ext cx="8784976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Палеонтологические памятники </a:t>
            </a:r>
            <a:r>
              <a:rPr lang="ru-RU" dirty="0">
                <a:latin typeface="+mn-lt"/>
              </a:rPr>
              <a:t>– </a:t>
            </a:r>
            <a:r>
              <a:rPr lang="ru-RU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обнажения горных пород с сохранившимися остатками флоры и фауны тех далеких времен, когда образовались эти породы.</a:t>
            </a:r>
          </a:p>
        </p:txBody>
      </p:sp>
      <p:pic>
        <p:nvPicPr>
          <p:cNvPr id="17411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2060575"/>
            <a:ext cx="7461250" cy="434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214414" y="6357958"/>
            <a:ext cx="7318026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+mn-lt"/>
              </a:rPr>
              <a:t>Раскопки на Благовещенском местонахождении рептилий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640960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                                  </a:t>
            </a:r>
            <a:r>
              <a:rPr lang="ru-RU" sz="2400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+mn-lt"/>
              </a:rPr>
              <a:t>Тип: Тектонические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+mn-lt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7504" y="1163653"/>
            <a:ext cx="8856984" cy="67710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Тектонические памятники</a:t>
            </a:r>
            <a:r>
              <a:rPr lang="ru-RU" dirty="0">
                <a:latin typeface="+mn-lt"/>
              </a:rPr>
              <a:t> </a:t>
            </a:r>
            <a:r>
              <a:rPr lang="ru-RU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– образования, свидетельствующие о движениях земной коры и о вулканизме (складки, разломы, древние вулканы)</a:t>
            </a:r>
          </a:p>
        </p:txBody>
      </p:sp>
      <p:pic>
        <p:nvPicPr>
          <p:cNvPr id="18435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989138"/>
            <a:ext cx="86423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332656"/>
            <a:ext cx="8640960" cy="7386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                                </a:t>
            </a:r>
            <a:r>
              <a:rPr lang="ru-RU" sz="2400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+mn-lt"/>
              </a:rPr>
              <a:t>Тип: Геоморфологические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9512" y="980728"/>
            <a:ext cx="8784976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Геоморфологические памятники </a:t>
            </a:r>
            <a:r>
              <a:rPr lang="ru-RU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– формы земной поверхности, образовавшиеся под влиянием тех или иных геологических процессов (пещеры, останцы, каньоны, песчаные косы и др.)</a:t>
            </a:r>
          </a:p>
        </p:txBody>
      </p:sp>
      <p:pic>
        <p:nvPicPr>
          <p:cNvPr id="19459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2060575"/>
            <a:ext cx="3640137" cy="428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4663" y="2060575"/>
            <a:ext cx="4287837" cy="428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500826" y="6357958"/>
            <a:ext cx="2451805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+mn-lt"/>
              </a:rPr>
              <a:t>Бугры пучения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0034" y="6286520"/>
            <a:ext cx="3614791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+mn-lt"/>
              </a:rPr>
              <a:t>Горящие горы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404664"/>
            <a:ext cx="8712968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                                    </a:t>
            </a:r>
            <a:r>
              <a:rPr lang="ru-RU" sz="2400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+mn-lt"/>
              </a:rPr>
              <a:t>Тип: Гидрологические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n>
                <a:solidFill>
                  <a:schemeClr val="tx2"/>
                </a:solidFill>
              </a:ln>
              <a:solidFill>
                <a:schemeClr val="bg2">
                  <a:lumMod val="25000"/>
                </a:schemeClr>
              </a:solidFill>
              <a:effectLst>
                <a:glow rad="63500">
                  <a:schemeClr val="accent1">
                    <a:satMod val="175000"/>
                    <a:alpha val="40000"/>
                  </a:schemeClr>
                </a:glo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052736"/>
            <a:ext cx="8784976" cy="67710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Гидрологические</a:t>
            </a:r>
            <a:r>
              <a:rPr lang="ru-RU" dirty="0">
                <a:latin typeface="+mn-lt"/>
              </a:rPr>
              <a:t> </a:t>
            </a:r>
            <a:r>
              <a:rPr lang="ru-RU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latin typeface="+mn-lt"/>
              </a:rPr>
              <a:t>– водопады,  озера, истоки крупных рек, минеральные источники, крупные наледи и др.</a:t>
            </a:r>
          </a:p>
        </p:txBody>
      </p:sp>
      <p:pic>
        <p:nvPicPr>
          <p:cNvPr id="20483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916113"/>
            <a:ext cx="3784600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1916113"/>
            <a:ext cx="4043362" cy="437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715140" y="6286520"/>
            <a:ext cx="2130434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+mn-lt"/>
              </a:rPr>
              <a:t>Озеро Ротанье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58" y="6357958"/>
            <a:ext cx="3998818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>
                  <a:solidFill>
                    <a:schemeClr val="tx2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+mn-lt"/>
              </a:rPr>
              <a:t>Чигиринское водохранилище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461</TotalTime>
  <Words>678</Words>
  <Application>Microsoft Office PowerPoint</Application>
  <PresentationFormat>Экран (4:3)</PresentationFormat>
  <Paragraphs>72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Алекс</cp:lastModifiedBy>
  <cp:revision>39</cp:revision>
  <dcterms:created xsi:type="dcterms:W3CDTF">2012-10-16T12:43:48Z</dcterms:created>
  <dcterms:modified xsi:type="dcterms:W3CDTF">2017-01-21T09:09:34Z</dcterms:modified>
</cp:coreProperties>
</file>